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Economica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iwhjL0HvuObovXVZ86A7wWY/KL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5CD625-21D9-4039-B649-CAB8E9EEE5B8}">
  <a:tblStyle styleId="{625CD625-21D9-4039-B649-CAB8E9EEE5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Economica-regular.fntdata"/><Relationship Id="rId43" Type="http://schemas.openxmlformats.org/officeDocument/2006/relationships/slide" Target="slides/slide37.xml"/><Relationship Id="rId46" Type="http://schemas.openxmlformats.org/officeDocument/2006/relationships/font" Target="fonts/Economica-italic.fntdata"/><Relationship Id="rId45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regular.fntdata"/><Relationship Id="rId47" Type="http://schemas.openxmlformats.org/officeDocument/2006/relationships/font" Target="fonts/Economica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efa048d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efa048d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b22cfc7a0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b22cfc7a0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1b4e591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1b4e591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bf942906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bf942906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bf94290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bf94290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1b4e591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1b4e591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1c872d5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61c872d5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b22cfc7a0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9b22cfc7a0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1c872d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1c872d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efa048d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9efa048d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efa048d0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9efa048d0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efa048d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efa048d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efa048d0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efa048d0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efa048d0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9efa048d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efa048d0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9efa048d0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23ec607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23ec60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1c872d5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1c872d5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efa048d0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efa048d0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efa048d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efa048d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b22cfc7a0_1_5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29b22cfc7a0_1_5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29b22cfc7a0_1_5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9b22cfc7a0_1_5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29b22cfc7a0_1_5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29b22cfc7a0_1_5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29b22cfc7a0_1_5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29b22cfc7a0_1_5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29b22cfc7a0_1_5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9b22cfc7a0_1_60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29b22cfc7a0_1_60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9b22cfc7a0_1_60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9b22cfc7a0_1_6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29b22cfc7a0_1_60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9b22cfc7a0_1_60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9b22cfc7a0_1_60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9b22cfc7a0_1_60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9b22cfc7a0_1_60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9b22cfc7a0_1_60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9b22cfc7a0_1_60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9b22cfc7a0_1_60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9b22cfc7a0_1_60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9b22cfc7a0_1_60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9b22cfc7a0_1_60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29b22cfc7a0_1_60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29b22cfc7a0_1_60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29b22cfc7a0_1_60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9b22cfc7a0_1_60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29b22cfc7a0_1_609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29b22cfc7a0_1_609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29b22cfc7a0_1_6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b22cfc7a0_1_6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29b22cfc7a0_1_5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g29b22cfc7a0_1_5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29b22cfc7a0_1_5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29b22cfc7a0_1_5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9b22cfc7a0_1_5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29b22cfc7a0_1_5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29b22cfc7a0_1_5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9b22cfc7a0_1_5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9b22cfc7a0_1_5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9b22cfc7a0_1_5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29b22cfc7a0_1_5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9b22cfc7a0_1_5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9b22cfc7a0_1_5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9b22cfc7a0_1_5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9b22cfc7a0_1_5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9b22cfc7a0_1_5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29b22cfc7a0_1_5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9b22cfc7a0_1_5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29b22cfc7a0_1_5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29b22cfc7a0_1_5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29b22cfc7a0_1_5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29b22cfc7a0_1_54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g29b22cfc7a0_1_54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9b22cfc7a0_1_54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29b22cfc7a0_1_5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g29b22cfc7a0_1_5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g29b22cfc7a0_1_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29b22cfc7a0_1_55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g29b22cfc7a0_1_55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29b22cfc7a0_1_55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29b22cfc7a0_1_5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29b22cfc7a0_1_55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29b22cfc7a0_1_55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29b22cfc7a0_1_5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29b22cfc7a0_1_56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g29b22cfc7a0_1_56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29b22cfc7a0_1_56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29b22cfc7a0_1_5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g29b22cfc7a0_1_5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29b22cfc7a0_1_5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g29b22cfc7a0_1_56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29b22cfc7a0_1_56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29b22cfc7a0_1_5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g29b22cfc7a0_1_56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g29b22cfc7a0_1_5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29b22cfc7a0_1_57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g29b22cfc7a0_1_57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9b22cfc7a0_1_57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9b22cfc7a0_1_5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29b22cfc7a0_1_57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29b22cfc7a0_1_57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9b22cfc7a0_1_57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29b22cfc7a0_1_57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29b22cfc7a0_1_57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9b22cfc7a0_1_57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9b22cfc7a0_1_57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29b22cfc7a0_1_57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9b22cfc7a0_1_57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9b22cfc7a0_1_57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9b22cfc7a0_1_57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9b22cfc7a0_1_57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9b22cfc7a0_1_57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9b22cfc7a0_1_57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9b22cfc7a0_1_57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29b22cfc7a0_1_57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29b22cfc7a0_1_5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29b22cfc7a0_1_59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g29b22cfc7a0_1_59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9b22cfc7a0_1_59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29b22cfc7a0_1_5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29b22cfc7a0_1_59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29b22cfc7a0_1_59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29b22cfc7a0_1_5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9b22cfc7a0_1_60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29b22cfc7a0_1_60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29b22cfc7a0_1_60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29b22cfc7a0_1_6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29b22cfc7a0_1_6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9b22cfc7a0_1_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29b22cfc7a0_1_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9b22cfc7a0_1_5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0" Type="http://schemas.openxmlformats.org/officeDocument/2006/relationships/image" Target="../media/image2.png"/><Relationship Id="rId9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Vision Transformer With Attentive Pooling for Robust Facial Expression Recognition</a:t>
            </a:r>
            <a:endParaRPr sz="3000"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4999"/>
              <a:buNone/>
            </a:pPr>
            <a:r>
              <a:rPr lang="en" sz="2000"/>
              <a:t>Doan Nguyen Tran Hoan</a:t>
            </a:r>
            <a:r>
              <a:rPr lang="en" sz="2000"/>
              <a:t> 21520239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4999"/>
              <a:buNone/>
            </a:pPr>
            <a:r>
              <a:rPr lang="en" sz="2000"/>
              <a:t>Nguyen Quoc Truong 21521604</a:t>
            </a:r>
            <a:endParaRPr sz="2000"/>
          </a:p>
        </p:txBody>
      </p:sp>
      <p:sp>
        <p:nvSpPr>
          <p:cNvPr id="136" name="Google Shape;13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efa048d08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216" name="Google Shape;216;g29efa048d08_0_7"/>
          <p:cNvSpPr txBox="1"/>
          <p:nvPr/>
        </p:nvSpPr>
        <p:spPr>
          <a:xfrm>
            <a:off x="1326875" y="611225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Illumination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g29efa048d08_0_7"/>
          <p:cNvSpPr txBox="1"/>
          <p:nvPr/>
        </p:nvSpPr>
        <p:spPr>
          <a:xfrm>
            <a:off x="5646250" y="611225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esolution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29efa048d08_0_7"/>
          <p:cNvSpPr txBox="1"/>
          <p:nvPr/>
        </p:nvSpPr>
        <p:spPr>
          <a:xfrm>
            <a:off x="3652675" y="2774625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Multi-Expression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g29efa048d0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24" y="1026725"/>
            <a:ext cx="1352575" cy="1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9efa048d08_0_7"/>
          <p:cNvPicPr preferRelativeResize="0"/>
          <p:nvPr/>
        </p:nvPicPr>
        <p:blipFill rotWithShape="1">
          <a:blip r:embed="rId4">
            <a:alphaModFix/>
          </a:blip>
          <a:srcRect b="18890" l="0" r="2827" t="13473"/>
          <a:stretch/>
        </p:blipFill>
        <p:spPr>
          <a:xfrm>
            <a:off x="1712875" y="1027435"/>
            <a:ext cx="1352575" cy="135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9efa048d08_0_7"/>
          <p:cNvPicPr preferRelativeResize="0"/>
          <p:nvPr/>
        </p:nvPicPr>
        <p:blipFill rotWithShape="1">
          <a:blip r:embed="rId5">
            <a:alphaModFix/>
          </a:blip>
          <a:srcRect b="20196" l="0" r="0" t="4919"/>
          <a:stretch/>
        </p:blipFill>
        <p:spPr>
          <a:xfrm>
            <a:off x="4059424" y="3190125"/>
            <a:ext cx="1311100" cy="14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02. Methodology</a:t>
            </a:r>
            <a:endParaRPr sz="2900"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b22cfc7a0_1_640"/>
          <p:cNvSpPr txBox="1"/>
          <p:nvPr>
            <p:ph type="title"/>
          </p:nvPr>
        </p:nvSpPr>
        <p:spPr>
          <a:xfrm>
            <a:off x="1297500" y="1658325"/>
            <a:ext cx="3350700" cy="17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Vision Transformer (ViT)</a:t>
            </a:r>
            <a:endParaRPr sz="2900"/>
          </a:p>
        </p:txBody>
      </p:sp>
      <p:sp>
        <p:nvSpPr>
          <p:cNvPr id="233" name="Google Shape;233;g29b22cfc7a0_1_64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9b22cfc7a0_1_64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9b22cfc7a0_1_6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134000"/>
            <a:ext cx="7374399" cy="41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1b4e591f6_0_9"/>
          <p:cNvSpPr txBox="1"/>
          <p:nvPr>
            <p:ph type="title"/>
          </p:nvPr>
        </p:nvSpPr>
        <p:spPr>
          <a:xfrm>
            <a:off x="1313100" y="347250"/>
            <a:ext cx="6684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Attention map of ViT-</a:t>
            </a:r>
            <a:r>
              <a:rPr lang="en" sz="2700"/>
              <a:t>FER</a:t>
            </a:r>
            <a:r>
              <a:rPr lang="en" sz="2700"/>
              <a:t> vs TransFER </a:t>
            </a:r>
            <a:endParaRPr sz="2700"/>
          </a:p>
        </p:txBody>
      </p:sp>
      <p:sp>
        <p:nvSpPr>
          <p:cNvPr id="250" name="Google Shape;250;g261b4e591f6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g261b4e591f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75" y="1222088"/>
            <a:ext cx="4324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bf942906a_1_13"/>
          <p:cNvSpPr txBox="1"/>
          <p:nvPr>
            <p:ph type="title"/>
          </p:nvPr>
        </p:nvSpPr>
        <p:spPr>
          <a:xfrm>
            <a:off x="1297500" y="1658325"/>
            <a:ext cx="6849000" cy="17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Why do we still compute noisy features even though we have already known they are noises ?</a:t>
            </a:r>
            <a:endParaRPr sz="2700"/>
          </a:p>
        </p:txBody>
      </p:sp>
      <p:sp>
        <p:nvSpPr>
          <p:cNvPr id="257" name="Google Shape;257;g29bf942906a_1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75" y="582375"/>
            <a:ext cx="7905649" cy="39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1297500" y="1137100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Attentive Patch Pooling</a:t>
            </a:r>
            <a:endParaRPr sz="2900"/>
          </a:p>
        </p:txBody>
      </p:sp>
      <p:sp>
        <p:nvSpPr>
          <p:cNvPr id="269" name="Google Shape;269;p13"/>
          <p:cNvSpPr txBox="1"/>
          <p:nvPr>
            <p:ph idx="1" type="subTitle"/>
          </p:nvPr>
        </p:nvSpPr>
        <p:spPr>
          <a:xfrm>
            <a:off x="1297500" y="3006925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APP</a:t>
            </a:r>
            <a:endParaRPr sz="2500"/>
          </a:p>
        </p:txBody>
      </p:sp>
      <p:sp>
        <p:nvSpPr>
          <p:cNvPr id="270" name="Google Shape;270;p13"/>
          <p:cNvSpPr txBox="1"/>
          <p:nvPr>
            <p:ph idx="2" type="body"/>
          </p:nvPr>
        </p:nvSpPr>
        <p:spPr>
          <a:xfrm>
            <a:off x="4658025" y="1244200"/>
            <a:ext cx="4106700" cy="3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Locate informative areas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Drop the uninformative ones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-&gt; boost recognition performance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Input:  attention maps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Selects the top-k most important patches from the total HxW patches.</a:t>
            </a:r>
            <a:endParaRPr sz="1900"/>
          </a:p>
        </p:txBody>
      </p:sp>
      <p:sp>
        <p:nvSpPr>
          <p:cNvPr id="271" name="Google Shape;2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bf942906a_1_5"/>
          <p:cNvSpPr txBox="1"/>
          <p:nvPr>
            <p:ph type="title"/>
          </p:nvPr>
        </p:nvSpPr>
        <p:spPr>
          <a:xfrm>
            <a:off x="1061550" y="3891175"/>
            <a:ext cx="30363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maps in TransFER</a:t>
            </a:r>
            <a:endParaRPr/>
          </a:p>
        </p:txBody>
      </p:sp>
      <p:sp>
        <p:nvSpPr>
          <p:cNvPr id="277" name="Google Shape;277;g29bf942906a_1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g29bf942906a_1_5"/>
          <p:cNvSpPr txBox="1"/>
          <p:nvPr>
            <p:ph type="title"/>
          </p:nvPr>
        </p:nvSpPr>
        <p:spPr>
          <a:xfrm>
            <a:off x="5515050" y="3891175"/>
            <a:ext cx="3036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Attentive pooling results of APP</a:t>
            </a:r>
            <a:endParaRPr/>
          </a:p>
        </p:txBody>
      </p:sp>
      <p:pic>
        <p:nvPicPr>
          <p:cNvPr id="279" name="Google Shape;279;g29bf942906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25" y="503025"/>
            <a:ext cx="15811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9bf942906a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738" y="503025"/>
            <a:ext cx="15811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9bf942906a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300" y="2300500"/>
            <a:ext cx="15716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9bf942906a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9450" y="2295725"/>
            <a:ext cx="16097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9bf942906a_1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7875" y="2354675"/>
            <a:ext cx="1485775" cy="150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9bf942906a_1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4438" y="2344100"/>
            <a:ext cx="1512412" cy="150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9bf942906a_1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0137" y="546625"/>
            <a:ext cx="1521255" cy="15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9bf942906a_1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5775" y="503025"/>
            <a:ext cx="16097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bf942906a_1_5"/>
          <p:cNvSpPr/>
          <p:nvPr/>
        </p:nvSpPr>
        <p:spPr>
          <a:xfrm>
            <a:off x="4640438" y="2020175"/>
            <a:ext cx="8289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1b4e591f6_0_0"/>
          <p:cNvSpPr txBox="1"/>
          <p:nvPr>
            <p:ph type="title"/>
          </p:nvPr>
        </p:nvSpPr>
        <p:spPr>
          <a:xfrm>
            <a:off x="1611125" y="301125"/>
            <a:ext cx="58554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POOLING CRITERION OF APP</a:t>
            </a:r>
            <a:endParaRPr sz="2800"/>
          </a:p>
        </p:txBody>
      </p:sp>
      <p:sp>
        <p:nvSpPr>
          <p:cNvPr id="293" name="Google Shape;293;g261b4e591f6_0_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61b4e591f6_0_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61b4e591f6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g261b4e591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97" y="1469650"/>
            <a:ext cx="5921766" cy="2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6387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1539000" y="1313550"/>
            <a:ext cx="303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01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5297625" y="1313550"/>
            <a:ext cx="334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02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Methodology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539000" y="3217875"/>
            <a:ext cx="251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03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Dataset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5297625" y="3217875"/>
            <a:ext cx="334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04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Experiments</a:t>
            </a:r>
            <a:endParaRPr b="0" i="0" sz="30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6" name="Google Shape;14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1c872d5e1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g261c872d5e1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75" y="582375"/>
            <a:ext cx="7905649" cy="39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b22cfc7a0_1_647"/>
          <p:cNvSpPr txBox="1"/>
          <p:nvPr>
            <p:ph type="title"/>
          </p:nvPr>
        </p:nvSpPr>
        <p:spPr>
          <a:xfrm>
            <a:off x="1136550" y="1235425"/>
            <a:ext cx="33582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Attentive Token Pooling</a:t>
            </a:r>
            <a:endParaRPr sz="2900"/>
          </a:p>
        </p:txBody>
      </p:sp>
      <p:sp>
        <p:nvSpPr>
          <p:cNvPr id="308" name="Google Shape;308;g29b22cfc7a0_1_647"/>
          <p:cNvSpPr txBox="1"/>
          <p:nvPr>
            <p:ph idx="1" type="subTitle"/>
          </p:nvPr>
        </p:nvSpPr>
        <p:spPr>
          <a:xfrm>
            <a:off x="1297500" y="309545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ATP</a:t>
            </a:r>
            <a:endParaRPr sz="2400"/>
          </a:p>
        </p:txBody>
      </p:sp>
      <p:sp>
        <p:nvSpPr>
          <p:cNvPr id="309" name="Google Shape;309;g29b22cfc7a0_1_647"/>
          <p:cNvSpPr txBox="1"/>
          <p:nvPr>
            <p:ph idx="2" type="body"/>
          </p:nvPr>
        </p:nvSpPr>
        <p:spPr>
          <a:xfrm>
            <a:off x="4417700" y="1490075"/>
            <a:ext cx="4603200" cy="29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ATP Block is utilized to explore the relationship among selected patches in a global scope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ATP pay attention to the top-k relevant tokens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Keep_num = [r*input_token_number]</a:t>
            </a:r>
            <a:endParaRPr sz="1900"/>
          </a:p>
        </p:txBody>
      </p:sp>
      <p:sp>
        <p:nvSpPr>
          <p:cNvPr id="310" name="Google Shape;310;g29b22cfc7a0_1_6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1c872d5e1_0_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61c872d5e1_0_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61c872d5e1_0_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61c872d5e1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g261c872d5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25" y="1313550"/>
            <a:ext cx="34480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61c872d5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600" y="1318300"/>
            <a:ext cx="35052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efa048d08_0_4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03. Dataset</a:t>
            </a:r>
            <a:endParaRPr sz="2900"/>
          </a:p>
        </p:txBody>
      </p:sp>
      <p:sp>
        <p:nvSpPr>
          <p:cNvPr id="326" name="Google Shape;326;g29efa048d08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efa048d08_0_50"/>
          <p:cNvSpPr txBox="1"/>
          <p:nvPr>
            <p:ph type="title"/>
          </p:nvPr>
        </p:nvSpPr>
        <p:spPr>
          <a:xfrm>
            <a:off x="1297500" y="820050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300"/>
              <a:t>Dataset</a:t>
            </a:r>
            <a:endParaRPr sz="3300"/>
          </a:p>
        </p:txBody>
      </p:sp>
      <p:sp>
        <p:nvSpPr>
          <p:cNvPr id="332" name="Google Shape;332;g29efa048d08_0_50"/>
          <p:cNvSpPr txBox="1"/>
          <p:nvPr>
            <p:ph idx="1" type="subTitle"/>
          </p:nvPr>
        </p:nvSpPr>
        <p:spPr>
          <a:xfrm>
            <a:off x="1297500" y="2967600"/>
            <a:ext cx="3036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" sz="2000"/>
              <a:t>RAF-DB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" sz="2000"/>
              <a:t>(Real-world Affective Faces Databases)</a:t>
            </a:r>
            <a:endParaRPr sz="2000"/>
          </a:p>
        </p:txBody>
      </p:sp>
      <p:sp>
        <p:nvSpPr>
          <p:cNvPr id="333" name="Google Shape;333;g29efa048d08_0_5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data contains 29,672 real-world facial images.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Two different subsets: single-label subset and two-tab subset.</a:t>
            </a:r>
            <a:endParaRPr sz="1900"/>
          </a:p>
        </p:txBody>
      </p:sp>
      <p:sp>
        <p:nvSpPr>
          <p:cNvPr id="334" name="Google Shape;334;g29efa048d08_0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efa048d08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g29efa048d08_0_57"/>
          <p:cNvPicPr preferRelativeResize="0"/>
          <p:nvPr/>
        </p:nvPicPr>
        <p:blipFill rotWithShape="1">
          <a:blip r:embed="rId3">
            <a:alphaModFix/>
          </a:blip>
          <a:srcRect b="0" l="11793" r="0" t="0"/>
          <a:stretch/>
        </p:blipFill>
        <p:spPr>
          <a:xfrm>
            <a:off x="1707050" y="495375"/>
            <a:ext cx="6687574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efa048d08_0_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g29efa048d08_0_62"/>
          <p:cNvPicPr preferRelativeResize="0"/>
          <p:nvPr/>
        </p:nvPicPr>
        <p:blipFill rotWithShape="1">
          <a:blip r:embed="rId3">
            <a:alphaModFix/>
          </a:blip>
          <a:srcRect b="75437" l="11795" r="69130" t="0"/>
          <a:stretch/>
        </p:blipFill>
        <p:spPr>
          <a:xfrm>
            <a:off x="1356675" y="935875"/>
            <a:ext cx="2655675" cy="1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9efa048d08_0_62"/>
          <p:cNvPicPr preferRelativeResize="0"/>
          <p:nvPr/>
        </p:nvPicPr>
        <p:blipFill rotWithShape="1">
          <a:blip r:embed="rId3">
            <a:alphaModFix/>
          </a:blip>
          <a:srcRect b="75437" l="30828" r="50097" t="0"/>
          <a:stretch/>
        </p:blipFill>
        <p:spPr>
          <a:xfrm>
            <a:off x="4972050" y="992088"/>
            <a:ext cx="2655675" cy="171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9efa048d08_0_62"/>
          <p:cNvPicPr preferRelativeResize="0"/>
          <p:nvPr/>
        </p:nvPicPr>
        <p:blipFill rotWithShape="1">
          <a:blip r:embed="rId3">
            <a:alphaModFix/>
          </a:blip>
          <a:srcRect b="75437" l="69115" r="11810" t="0"/>
          <a:stretch/>
        </p:blipFill>
        <p:spPr>
          <a:xfrm>
            <a:off x="4972050" y="2988950"/>
            <a:ext cx="2655675" cy="171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9efa048d08_0_62"/>
          <p:cNvPicPr preferRelativeResize="0"/>
          <p:nvPr/>
        </p:nvPicPr>
        <p:blipFill rotWithShape="1">
          <a:blip r:embed="rId3">
            <a:alphaModFix/>
          </a:blip>
          <a:srcRect b="75437" l="50008" r="30917" t="0"/>
          <a:stretch/>
        </p:blipFill>
        <p:spPr>
          <a:xfrm>
            <a:off x="1356675" y="2988950"/>
            <a:ext cx="2655679" cy="17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9efa048d08_0_62"/>
          <p:cNvSpPr txBox="1"/>
          <p:nvPr/>
        </p:nvSpPr>
        <p:spPr>
          <a:xfrm>
            <a:off x="2263950" y="82600"/>
            <a:ext cx="566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RAF - Database dataset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efa048d08_0_71"/>
          <p:cNvSpPr txBox="1"/>
          <p:nvPr>
            <p:ph type="title"/>
          </p:nvPr>
        </p:nvSpPr>
        <p:spPr>
          <a:xfrm>
            <a:off x="1297500" y="1284600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200"/>
              <a:t>Dataset in practice</a:t>
            </a:r>
            <a:endParaRPr sz="3200"/>
          </a:p>
        </p:txBody>
      </p:sp>
      <p:sp>
        <p:nvSpPr>
          <p:cNvPr id="356" name="Google Shape;356;g29efa048d08_0_7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Single-label subset</a:t>
            </a:r>
            <a:endParaRPr/>
          </a:p>
        </p:txBody>
      </p:sp>
      <p:sp>
        <p:nvSpPr>
          <p:cNvPr id="357" name="Google Shape;357;g29efa048d08_0_71"/>
          <p:cNvSpPr txBox="1"/>
          <p:nvPr>
            <p:ph idx="2" type="body"/>
          </p:nvPr>
        </p:nvSpPr>
        <p:spPr>
          <a:xfrm>
            <a:off x="4930275" y="1658325"/>
            <a:ext cx="3837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In experiments, the basic annotation images are utilized.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Training set:  12,271 images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Test set: 3,068 images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The dataset consists 6 expression (sadness, happiness, fear, anger, surprise, disgust) and neutral.</a:t>
            </a:r>
            <a:endParaRPr sz="1900"/>
          </a:p>
        </p:txBody>
      </p:sp>
      <p:sp>
        <p:nvSpPr>
          <p:cNvPr id="358" name="Google Shape;358;g29efa048d08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efa048d08_0_78"/>
          <p:cNvSpPr txBox="1"/>
          <p:nvPr>
            <p:ph idx="1" type="body"/>
          </p:nvPr>
        </p:nvSpPr>
        <p:spPr>
          <a:xfrm>
            <a:off x="1662525" y="4268100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Distribution of emotion in each dataset</a:t>
            </a:r>
            <a:endParaRPr/>
          </a:p>
        </p:txBody>
      </p:sp>
      <p:sp>
        <p:nvSpPr>
          <p:cNvPr id="364" name="Google Shape;364;g29efa048d08_0_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g29efa048d08_0_78"/>
          <p:cNvPicPr preferRelativeResize="0"/>
          <p:nvPr/>
        </p:nvPicPr>
        <p:blipFill rotWithShape="1">
          <a:blip r:embed="rId3">
            <a:alphaModFix/>
          </a:blip>
          <a:srcRect b="0" l="0" r="0" t="9885"/>
          <a:stretch/>
        </p:blipFill>
        <p:spPr>
          <a:xfrm>
            <a:off x="1716325" y="1022863"/>
            <a:ext cx="5711349" cy="30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04</a:t>
            </a:r>
            <a:r>
              <a:rPr lang="en"/>
              <a:t>. Experiments</a:t>
            </a:r>
            <a:endParaRPr/>
          </a:p>
        </p:txBody>
      </p:sp>
      <p:sp>
        <p:nvSpPr>
          <p:cNvPr id="371" name="Google Shape;3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152" name="Google Shape;15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23ec60727_0_0"/>
          <p:cNvSpPr txBox="1"/>
          <p:nvPr>
            <p:ph type="title"/>
          </p:nvPr>
        </p:nvSpPr>
        <p:spPr>
          <a:xfrm>
            <a:off x="1866325" y="4045950"/>
            <a:ext cx="56001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Visualization of attention maps in complex conditions</a:t>
            </a:r>
            <a:endParaRPr sz="2600"/>
          </a:p>
        </p:txBody>
      </p:sp>
      <p:sp>
        <p:nvSpPr>
          <p:cNvPr id="377" name="Google Shape;377;g2623ec60727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g2623ec6072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325" y="162250"/>
            <a:ext cx="5118225" cy="37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384" name="Google Shape;384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6" name="Google Shape;386;p21"/>
          <p:cNvGraphicFramePr/>
          <p:nvPr/>
        </p:nvGraphicFramePr>
        <p:xfrm>
          <a:off x="4803350" y="3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{625CD625-21D9-4039-B649-CAB8E9EEE5B8}</a:tableStyleId>
              </a:tblPr>
              <a:tblGrid>
                <a:gridCol w="1698175"/>
                <a:gridCol w="1698175"/>
              </a:tblGrid>
              <a:tr h="36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Method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RAF-DB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28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DLP-CNN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gACNN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IPA2LT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LDL-ALSG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RAN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CovPool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SCN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DLN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DACL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KTN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EfficientFace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PAT-Res101 + attr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FDRL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PT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80.89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85.07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86.77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85.53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86.90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87.00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87.03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86.40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87.78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88.07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88.36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88.43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89.47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89.57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VTFF*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MViT*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TransFER*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88.14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88.62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90.91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APViT*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91.98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1c872d5e1_0_14"/>
          <p:cNvSpPr txBox="1"/>
          <p:nvPr>
            <p:ph type="title"/>
          </p:nvPr>
        </p:nvSpPr>
        <p:spPr>
          <a:xfrm>
            <a:off x="1482775" y="56575"/>
            <a:ext cx="6760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APViT on RAF-DB</a:t>
            </a:r>
            <a:endParaRPr/>
          </a:p>
        </p:txBody>
      </p:sp>
      <p:sp>
        <p:nvSpPr>
          <p:cNvPr id="392" name="Google Shape;392;g261c872d5e1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3" name="Google Shape;393;g261c872d5e1_0_14"/>
          <p:cNvGraphicFramePr/>
          <p:nvPr/>
        </p:nvGraphicFramePr>
        <p:xfrm>
          <a:off x="2127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{625CD625-21D9-4039-B649-CAB8E9EEE5B8}</a:tableStyleId>
              </a:tblPr>
              <a:tblGrid>
                <a:gridCol w="1101050"/>
                <a:gridCol w="1101050"/>
                <a:gridCol w="1101050"/>
                <a:gridCol w="1101050"/>
                <a:gridCol w="1101050"/>
                <a:gridCol w="1101050"/>
                <a:gridCol w="1101050"/>
                <a:gridCol w="11010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T/P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Anger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Disgust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Fear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Sadness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Happiness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Surprise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Anger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0.86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Disgust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0.74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Fear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0.73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Sadness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0.89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Happiness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0.97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Surprise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0.93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Neutral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1"/>
                          </a:solidFill>
                        </a:rPr>
                        <a:t>0.92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 txBox="1"/>
          <p:nvPr>
            <p:ph type="title"/>
          </p:nvPr>
        </p:nvSpPr>
        <p:spPr>
          <a:xfrm>
            <a:off x="1297500" y="820050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Metric</a:t>
            </a:r>
            <a:endParaRPr/>
          </a:p>
        </p:txBody>
      </p:sp>
      <p:sp>
        <p:nvSpPr>
          <p:cNvPr id="399" name="Google Shape;399;p20"/>
          <p:cNvSpPr txBox="1"/>
          <p:nvPr>
            <p:ph idx="1" type="subTitle"/>
          </p:nvPr>
        </p:nvSpPr>
        <p:spPr>
          <a:xfrm>
            <a:off x="1297500" y="2989175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Precision, Recall</a:t>
            </a:r>
            <a:endParaRPr/>
          </a:p>
        </p:txBody>
      </p:sp>
      <p:sp>
        <p:nvSpPr>
          <p:cNvPr id="400" name="Google Shape;400;p20"/>
          <p:cNvSpPr txBox="1"/>
          <p:nvPr>
            <p:ph idx="2" type="body"/>
          </p:nvPr>
        </p:nvSpPr>
        <p:spPr>
          <a:xfrm>
            <a:off x="49047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-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Precision: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-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Recall: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1" name="Google Shape;4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20"/>
          <p:cNvPicPr preferRelativeResize="0"/>
          <p:nvPr/>
        </p:nvPicPr>
        <p:blipFill rotWithShape="1">
          <a:blip r:embed="rId3">
            <a:alphaModFix/>
          </a:blip>
          <a:srcRect b="48460" l="2162" r="14358" t="14318"/>
          <a:stretch/>
        </p:blipFill>
        <p:spPr>
          <a:xfrm>
            <a:off x="5527850" y="1658325"/>
            <a:ext cx="2590699" cy="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0"/>
          <p:cNvPicPr preferRelativeResize="0"/>
          <p:nvPr/>
        </p:nvPicPr>
        <p:blipFill rotWithShape="1">
          <a:blip r:embed="rId3">
            <a:alphaModFix/>
          </a:blip>
          <a:srcRect b="8384" l="2718" r="15881" t="49693"/>
          <a:stretch/>
        </p:blipFill>
        <p:spPr>
          <a:xfrm>
            <a:off x="5660325" y="2989175"/>
            <a:ext cx="2325751" cy="7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efa048d08_0_8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DEMO</a:t>
            </a:r>
            <a:endParaRPr sz="2900"/>
          </a:p>
        </p:txBody>
      </p:sp>
      <p:sp>
        <p:nvSpPr>
          <p:cNvPr id="409" name="Google Shape;409;g29efa048d08_0_8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9efa048d08_0_8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9efa048d08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Conclude</a:t>
            </a:r>
            <a:endParaRPr/>
          </a:p>
        </p:txBody>
      </p:sp>
      <p:sp>
        <p:nvSpPr>
          <p:cNvPr id="417" name="Google Shape;417;p2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Two Attentive Pooling (AP) modules with Vision Transformer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APViT model outperforms the state-of-the-art methods</a:t>
            </a:r>
            <a:endParaRPr sz="1500"/>
          </a:p>
        </p:txBody>
      </p:sp>
      <p:sp>
        <p:nvSpPr>
          <p:cNvPr id="419" name="Google Shape;4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/>
        </p:nvSpPr>
        <p:spPr>
          <a:xfrm>
            <a:off x="1313550" y="1025750"/>
            <a:ext cx="632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 you have any questions?</a:t>
            </a:r>
            <a:endParaRPr b="0" i="0" sz="50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5434" y="3003425"/>
            <a:ext cx="780526" cy="7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282" y="3003425"/>
            <a:ext cx="740525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581" y="3003425"/>
            <a:ext cx="740525" cy="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 txBox="1"/>
          <p:nvPr/>
        </p:nvSpPr>
        <p:spPr>
          <a:xfrm>
            <a:off x="2697300" y="2017800"/>
            <a:ext cx="355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Please contact us</a:t>
            </a:r>
            <a:endParaRPr b="0" i="0" sz="25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9" name="Google Shape;4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idx="1" type="body"/>
          </p:nvPr>
        </p:nvSpPr>
        <p:spPr>
          <a:xfrm>
            <a:off x="557550" y="2272350"/>
            <a:ext cx="8028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7000"/>
              <a:t>Thanks for your listening</a:t>
            </a:r>
            <a:endParaRPr sz="7000"/>
          </a:p>
        </p:txBody>
      </p:sp>
      <p:sp>
        <p:nvSpPr>
          <p:cNvPr id="435" name="Google Shape;4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1297500" y="1441950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Problem Description</a:t>
            </a:r>
            <a:endParaRPr sz="2900"/>
          </a:p>
        </p:txBody>
      </p:sp>
      <p:sp>
        <p:nvSpPr>
          <p:cNvPr id="158" name="Google Shape;158;p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/>
              <a:t>FER (Facial expression recognition) is a computer vision task aimed at identifying and categorizing emotional expressions depicted on a human face.</a:t>
            </a:r>
            <a:endParaRPr sz="1900"/>
          </a:p>
        </p:txBody>
      </p:sp>
      <p:sp>
        <p:nvSpPr>
          <p:cNvPr id="160" name="Google Shape;16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Abstraction</a:t>
            </a:r>
            <a:endParaRPr sz="2900"/>
          </a:p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FER in the wild is an extremely challenging task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Attentive pooling (AP) modules to pool noisy features directly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AP modules include Attentive Patch Pooling (APP) and Attentive Token Pooling (ATP)</a:t>
            </a:r>
            <a:endParaRPr sz="1900"/>
          </a:p>
        </p:txBody>
      </p:sp>
      <p:sp>
        <p:nvSpPr>
          <p:cNvPr id="168" name="Google Shape;16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4" name="Google Shape;174;p7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efa048d08_0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182" name="Google Shape;182;g29efa048d08_0_18"/>
          <p:cNvSpPr txBox="1"/>
          <p:nvPr/>
        </p:nvSpPr>
        <p:spPr>
          <a:xfrm>
            <a:off x="1565400" y="477050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g29efa048d08_0_18"/>
          <p:cNvSpPr txBox="1"/>
          <p:nvPr/>
        </p:nvSpPr>
        <p:spPr>
          <a:xfrm>
            <a:off x="5325725" y="477050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g29efa048d08_0_18"/>
          <p:cNvSpPr txBox="1"/>
          <p:nvPr/>
        </p:nvSpPr>
        <p:spPr>
          <a:xfrm>
            <a:off x="1565400" y="2682975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Crime detection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g29efa048d08_0_18"/>
          <p:cNvSpPr txBox="1"/>
          <p:nvPr/>
        </p:nvSpPr>
        <p:spPr>
          <a:xfrm>
            <a:off x="5325725" y="2682975"/>
            <a:ext cx="21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endParaRPr sz="1500"/>
          </a:p>
        </p:txBody>
      </p:sp>
      <p:pic>
        <p:nvPicPr>
          <p:cNvPr id="186" name="Google Shape;186;g29efa048d0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400" y="892550"/>
            <a:ext cx="2124600" cy="169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9efa048d08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892540"/>
            <a:ext cx="2124600" cy="169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efa048d08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900" y="3098475"/>
            <a:ext cx="20002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9efa048d08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050" y="3098475"/>
            <a:ext cx="2175281" cy="17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900"/>
          </a:p>
        </p:txBody>
      </p:sp>
      <p:sp>
        <p:nvSpPr>
          <p:cNvPr id="195" name="Google Shape;195;p8"/>
          <p:cNvSpPr txBox="1"/>
          <p:nvPr>
            <p:ph idx="1" type="body"/>
          </p:nvPr>
        </p:nvSpPr>
        <p:spPr>
          <a:xfrm>
            <a:off x="311700" y="1147225"/>
            <a:ext cx="3999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1900">
                <a:latin typeface="Economica"/>
                <a:ea typeface="Economica"/>
                <a:cs typeface="Economica"/>
                <a:sym typeface="Economica"/>
              </a:rPr>
              <a:t>Input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6" name="Google Shape;196;p8"/>
          <p:cNvSpPr txBox="1"/>
          <p:nvPr>
            <p:ph idx="2" type="body"/>
          </p:nvPr>
        </p:nvSpPr>
        <p:spPr>
          <a:xfrm>
            <a:off x="4832400" y="1147225"/>
            <a:ext cx="3999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Output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311700" y="4179025"/>
            <a:ext cx="37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conomica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Digital i</a:t>
            </a:r>
            <a:r>
              <a:rPr b="0" i="0" lang="en" sz="14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mage of face (eyes, nose, mouth)</a:t>
            </a:r>
            <a:endParaRPr b="0" i="0" sz="14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conomica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Labeled training set (labeled face image)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4832400" y="4179025"/>
            <a:ext cx="36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conomica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String represent emotion (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labeled training set)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149550" y="2666425"/>
            <a:ext cx="13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Happy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8"/>
          <p:cNvCxnSpPr>
            <a:endCxn id="199" idx="1"/>
          </p:cNvCxnSpPr>
          <p:nvPr/>
        </p:nvCxnSpPr>
        <p:spPr>
          <a:xfrm>
            <a:off x="3354450" y="2907325"/>
            <a:ext cx="279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76025"/>
            <a:ext cx="1735476" cy="22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/>
              <a:t>Challenges</a:t>
            </a:r>
            <a:endParaRPr sz="2900"/>
          </a:p>
        </p:txBody>
      </p:sp>
      <p:sp>
        <p:nvSpPr>
          <p:cNvPr id="208" name="Google Shape;208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